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59" r:id="rId7"/>
    <p:sldId id="265" r:id="rId8"/>
    <p:sldId id="266" r:id="rId9"/>
    <p:sldId id="267" r:id="rId10"/>
    <p:sldId id="269" r:id="rId11"/>
    <p:sldId id="271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48" y="23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6F3E3-B61A-406A-878C-0C29318E9B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15878" y="594640"/>
            <a:ext cx="8996050" cy="1312976"/>
          </a:xfrm>
        </p:spPr>
        <p:txBody>
          <a:bodyPr>
            <a:normAutofit fontScale="90000"/>
          </a:bodyPr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คณบดีและทีมบริหารพบนักศึกษา ปี ๑ 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๓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79B8B4-F86C-428B-B402-E4648E8A29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84121" y="3559253"/>
            <a:ext cx="8637072" cy="977621"/>
          </a:xfrm>
        </p:spPr>
        <p:txBody>
          <a:bodyPr>
            <a:normAutofit/>
          </a:bodyPr>
          <a:lstStyle/>
          <a:p>
            <a:pPr algn="r"/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๔ พฤศจิกายน ๒๕๖๓</a:t>
            </a:r>
          </a:p>
        </p:txBody>
      </p:sp>
    </p:spTree>
    <p:extLst>
      <p:ext uri="{BB962C8B-B14F-4D97-AF65-F5344CB8AC3E}">
        <p14:creationId xmlns:p14="http://schemas.microsoft.com/office/powerpoint/2010/main" val="19951306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03A0B55E-90E4-4C8B-8ADD-14505B1B19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0480598"/>
              </p:ext>
            </p:extLst>
          </p:nvPr>
        </p:nvGraphicFramePr>
        <p:xfrm>
          <a:off x="325369" y="1004157"/>
          <a:ext cx="11550611" cy="5058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218">
                  <a:extLst>
                    <a:ext uri="{9D8B030D-6E8A-4147-A177-3AD203B41FA5}">
                      <a16:colId xmlns:a16="http://schemas.microsoft.com/office/drawing/2014/main" val="3488027770"/>
                    </a:ext>
                  </a:extLst>
                </a:gridCol>
                <a:gridCol w="7091758">
                  <a:extLst>
                    <a:ext uri="{9D8B030D-6E8A-4147-A177-3AD203B41FA5}">
                      <a16:colId xmlns:a16="http://schemas.microsoft.com/office/drawing/2014/main" val="3414487405"/>
                    </a:ext>
                  </a:extLst>
                </a:gridCol>
                <a:gridCol w="3451635">
                  <a:extLst>
                    <a:ext uri="{9D8B030D-6E8A-4147-A177-3AD203B41FA5}">
                      <a16:colId xmlns:a16="http://schemas.microsoft.com/office/drawing/2014/main" val="580155382"/>
                    </a:ext>
                  </a:extLst>
                </a:gridCol>
              </a:tblGrid>
              <a:tr h="562110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ลำดับ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กิจกรรม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วัน/เดือน/ปี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6499602"/>
                  </a:ext>
                </a:extLst>
              </a:tr>
              <a:tr h="56211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endParaRPr lang="th-TH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ประกาศรายชื่ออาจารย์นิเทศงานภาคสนาม ฝึกภาคปฏิบัติ 1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26 มีนาคม 2564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89746967"/>
                  </a:ext>
                </a:extLst>
              </a:tr>
              <a:tr h="56211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  <a:endParaRPr lang="th-TH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อบรมเตรียมความพร้อม/ความรู้ก่อนการฝึกภาคปฏิบัติ 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7 มิถุนายน 2564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6756456"/>
                  </a:ext>
                </a:extLst>
              </a:tr>
              <a:tr h="56211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  <a:endParaRPr lang="th-TH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ปฐมนิเทศการฝึกภาคปฏิบัติ 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7 มิถุนายน 2564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5328649"/>
                  </a:ext>
                </a:extLst>
              </a:tr>
              <a:tr h="56211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  <a:endParaRPr lang="th-TH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เตรียมความความฝึกภาคปฏิบัติด้วยตนเอง </a:t>
                      </a:r>
                      <a:r>
                        <a:rPr lang="th-TH" sz="2400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(เดินทาง)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8 มิถุนายน 2564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15296476"/>
                  </a:ext>
                </a:extLst>
              </a:tr>
              <a:tr h="56211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</a:t>
                      </a:r>
                      <a:endParaRPr lang="th-TH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เข้าพื้นที่ฝึกงาน </a:t>
                      </a:r>
                      <a:r>
                        <a:rPr lang="th-TH" sz="24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: วันแรกของการฝึกงาน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9 มิถุนายน 2564</a:t>
                      </a:r>
                      <a:endParaRPr lang="en-US" sz="2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82414254"/>
                  </a:ext>
                </a:extLst>
              </a:tr>
              <a:tr h="56211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</a:t>
                      </a:r>
                      <a:endParaRPr lang="th-TH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นิเทศงานฝึกภาคปฏิบัติครั้งที่ 1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9-18 มิถุนายน 2564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74565331"/>
                  </a:ext>
                </a:extLst>
              </a:tr>
              <a:tr h="56211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  <a:endParaRPr lang="th-TH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นิเทศงานฝึกภาคปฏิบัติครั้งที่ 2</a:t>
                      </a:r>
                      <a:r>
                        <a:rPr lang="th-TH" sz="240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/มัชฌิมการนิเทศการฝึกภาคปฏิบัติในพื้นที่</a:t>
                      </a:r>
                      <a:endParaRPr lang="en-US" sz="2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28 มิถุนายน – 9 กรกฎาคม 2564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65262099"/>
                  </a:ext>
                </a:extLst>
              </a:tr>
              <a:tr h="56211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</a:t>
                      </a:r>
                      <a:endParaRPr lang="th-TH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นิเทศงานฝึกภาคปฏิบัติครั้งที่ 3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19 – 27 กรกฎาคม 2564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62952208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9D58E9B-E625-464E-9C3A-8775B8925952}"/>
              </a:ext>
            </a:extLst>
          </p:cNvPr>
          <p:cNvSpPr txBox="1"/>
          <p:nvPr/>
        </p:nvSpPr>
        <p:spPr>
          <a:xfrm>
            <a:off x="600250" y="291710"/>
            <a:ext cx="10950361" cy="5170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(ร่าง) </a:t>
            </a: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ปฏิทินการฝึกภาคปฏิบัติ 1</a:t>
            </a:r>
            <a:r>
              <a:rPr kumimoji="0" lang="th-TH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</a:t>
            </a: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ภาคฤดูร้อน ประจำปีการศึกษา 2563</a:t>
            </a:r>
            <a:r>
              <a:rPr kumimoji="0" lang="th-TH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 </a:t>
            </a: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ระหว่างวันที่ 9 มิถุนายน – 30 กรกฎาคม 2564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680047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03A0B55E-90E4-4C8B-8ADD-14505B1B19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0218572"/>
              </p:ext>
            </p:extLst>
          </p:nvPr>
        </p:nvGraphicFramePr>
        <p:xfrm>
          <a:off x="300124" y="1155622"/>
          <a:ext cx="11550611" cy="4340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218">
                  <a:extLst>
                    <a:ext uri="{9D8B030D-6E8A-4147-A177-3AD203B41FA5}">
                      <a16:colId xmlns:a16="http://schemas.microsoft.com/office/drawing/2014/main" val="3488027770"/>
                    </a:ext>
                  </a:extLst>
                </a:gridCol>
                <a:gridCol w="7091758">
                  <a:extLst>
                    <a:ext uri="{9D8B030D-6E8A-4147-A177-3AD203B41FA5}">
                      <a16:colId xmlns:a16="http://schemas.microsoft.com/office/drawing/2014/main" val="3414487405"/>
                    </a:ext>
                  </a:extLst>
                </a:gridCol>
                <a:gridCol w="3451635">
                  <a:extLst>
                    <a:ext uri="{9D8B030D-6E8A-4147-A177-3AD203B41FA5}">
                      <a16:colId xmlns:a16="http://schemas.microsoft.com/office/drawing/2014/main" val="580155382"/>
                    </a:ext>
                  </a:extLst>
                </a:gridCol>
              </a:tblGrid>
              <a:tr h="562110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ลำดับ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กิจกรรม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วัน/เดือน/ปี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6499602"/>
                  </a:ext>
                </a:extLst>
              </a:tr>
              <a:tr h="56211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</a:t>
                      </a:r>
                      <a:endParaRPr lang="th-TH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วันสุดท้ายของการฝึกฯ 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27 กรกฎาคม 2564</a:t>
                      </a:r>
                      <a:endParaRPr lang="en-US" sz="2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89746967"/>
                  </a:ext>
                </a:extLst>
              </a:tr>
              <a:tr h="56211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</a:t>
                      </a:r>
                      <a:endParaRPr lang="th-TH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สรุปความรู้/ ประมวลผลด้วยตนเอง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(เดินทาง 2 วัน เนื่องจาก 28 ก.ค. 63 เป็นวันหยุดราชการ)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28-29 กรกฎาคม 2564</a:t>
                      </a:r>
                      <a:endParaRPr lang="en-US" sz="2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6756456"/>
                  </a:ext>
                </a:extLst>
              </a:tr>
              <a:tr h="56211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</a:t>
                      </a:r>
                      <a:endParaRPr lang="th-TH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ปัจฉิมนิเทศการฝึกภาคปฏิบัติ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30 กรกฎาคม 2564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5328649"/>
                  </a:ext>
                </a:extLst>
              </a:tr>
              <a:tr h="56211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</a:t>
                      </a:r>
                      <a:endParaRPr lang="th-TH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กำหนดส่งรายงานฉบับสมบูรณ์/ถอดบทเรียน</a:t>
                      </a:r>
                      <a:endParaRPr lang="en-US" sz="2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10 สิงหาคม 2564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15296476"/>
                  </a:ext>
                </a:extLst>
              </a:tr>
              <a:tr h="56211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  <a:endParaRPr lang="th-TH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อาจารย์ภาคสนามส่งคะแนนให้คณะฯ 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15 สิงหาคม 2564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82414254"/>
                  </a:ext>
                </a:extLst>
              </a:tr>
              <a:tr h="56211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21</a:t>
                      </a:r>
                      <a:endParaRPr lang="th-TH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อาจารย์ประจำคณะฯ ส่งเกรดให้คณะ</a:t>
                      </a:r>
                      <a:endParaRPr lang="en-US" sz="2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31 สิงหาคม 256</a:t>
                      </a: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74565331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9D58E9B-E625-464E-9C3A-8775B8925952}"/>
              </a:ext>
            </a:extLst>
          </p:cNvPr>
          <p:cNvSpPr txBox="1"/>
          <p:nvPr/>
        </p:nvSpPr>
        <p:spPr>
          <a:xfrm>
            <a:off x="600250" y="291710"/>
            <a:ext cx="10950361" cy="5170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(ร่าง) </a:t>
            </a: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ปฏิทินการฝึกภาคปฏิบัติ 1</a:t>
            </a:r>
            <a:r>
              <a:rPr kumimoji="0" lang="th-TH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</a:t>
            </a: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ภาคฤดูร้อน ประจำปีการศึกษา 2563</a:t>
            </a:r>
            <a:r>
              <a:rPr kumimoji="0" lang="th-TH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 </a:t>
            </a: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ระหว่างวันที่ 9 มิถุนายน – 30 กรกฎาคม 2564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56398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723C3-DDBD-4779-A73B-9C81B7499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654033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ประเด็นพูดคุย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472D61-F21B-4AD5-8582-4BAFF7E9A2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873679"/>
            <a:ext cx="9603275" cy="355900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sz="4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งบประมาณฝึกภาคปฏิบัติ </a:t>
            </a:r>
          </a:p>
          <a:p>
            <a:r>
              <a:rPr lang="th-TH" sz="4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ประเด็นข้อร้องเรียนของนักศึกษาชั้นปีที่ ๑ </a:t>
            </a:r>
            <a:r>
              <a:rPr lang="en-US" sz="4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-</a:t>
            </a:r>
            <a:r>
              <a:rPr lang="th-TH" sz="4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๓</a:t>
            </a:r>
          </a:p>
        </p:txBody>
      </p:sp>
    </p:spTree>
    <p:extLst>
      <p:ext uri="{BB962C8B-B14F-4D97-AF65-F5344CB8AC3E}">
        <p14:creationId xmlns:p14="http://schemas.microsoft.com/office/powerpoint/2010/main" val="825028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00F44-C604-4E81-AF44-0D6D4235A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899" y="765250"/>
            <a:ext cx="11735735" cy="1049235"/>
          </a:xfrm>
        </p:spPr>
        <p:txBody>
          <a:bodyPr>
            <a:noAutofit/>
          </a:bodyPr>
          <a:lstStyle/>
          <a:p>
            <a:pPr algn="ctr"/>
            <a:r>
              <a:rPr lang="th-TH" sz="36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ตารางแสดงประเด็นข้อร้องเรียนและความคิดเห็นของนักศึกษาชั้นปีที่ ๔ </a:t>
            </a:r>
            <a:br>
              <a:rPr lang="th-TH" sz="36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</a:br>
            <a:r>
              <a:rPr lang="th-TH" sz="36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ต่อการฝึกภาคปฏิบัติ</a:t>
            </a:r>
            <a:br>
              <a:rPr lang="en-US" sz="36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</a:br>
            <a:endParaRPr lang="th-TH" sz="3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5F04CF-02EF-4DFC-AD92-C8C849CC3B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1229" y="2015732"/>
            <a:ext cx="10681090" cy="3863355"/>
          </a:xfrm>
        </p:spPr>
        <p:txBody>
          <a:bodyPr>
            <a:normAutofit/>
          </a:bodyPr>
          <a:lstStyle/>
          <a:p>
            <a:r>
              <a:rPr lang="th-TH" sz="3600" dirty="0">
                <a:effectLst/>
                <a:ea typeface="Calibri" panose="020F0502020204030204" pitchFamily="34" charset="0"/>
                <a:cs typeface="TH SarabunPSK" panose="020B0500040200020003" pitchFamily="34" charset="-34"/>
              </a:rPr>
              <a:t>จากการที่นักศึกษาได้ยื่นคำร้องต่อฝ่ายฝึกฯ จำนวน ๑๐๐ คน จำแนกได้ดังนี้</a:t>
            </a:r>
            <a:endParaRPr lang="th-TH" sz="36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5A7203F-4769-4936-817B-2FB54FEB1A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4234406"/>
              </p:ext>
            </p:extLst>
          </p:nvPr>
        </p:nvGraphicFramePr>
        <p:xfrm>
          <a:off x="1694163" y="2776858"/>
          <a:ext cx="8465214" cy="2659052"/>
        </p:xfrm>
        <a:graphic>
          <a:graphicData uri="http://schemas.openxmlformats.org/drawingml/2006/table">
            <a:tbl>
              <a:tblPr firstRow="1" firstCol="1" bandRow="1"/>
              <a:tblGrid>
                <a:gridCol w="4232607">
                  <a:extLst>
                    <a:ext uri="{9D8B030D-6E8A-4147-A177-3AD203B41FA5}">
                      <a16:colId xmlns:a16="http://schemas.microsoft.com/office/drawing/2014/main" val="1894699982"/>
                    </a:ext>
                  </a:extLst>
                </a:gridCol>
                <a:gridCol w="4232607">
                  <a:extLst>
                    <a:ext uri="{9D8B030D-6E8A-4147-A177-3AD203B41FA5}">
                      <a16:colId xmlns:a16="http://schemas.microsoft.com/office/drawing/2014/main" val="3939696321"/>
                    </a:ext>
                  </a:extLst>
                </a:gridCol>
              </a:tblGrid>
              <a:tr h="664763"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ชั้นปี</a:t>
                      </a:r>
                      <a:endParaRPr lang="en-US" sz="32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จำนวน </a:t>
                      </a:r>
                      <a:r>
                        <a:rPr lang="en-US" sz="3200" b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3200" b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คน)</a:t>
                      </a:r>
                      <a:endParaRPr lang="en-US" sz="32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8033980"/>
                  </a:ext>
                </a:extLst>
              </a:tr>
              <a:tr h="664763">
                <a:tc>
                  <a:txBody>
                    <a:bodyPr/>
                    <a:lstStyle/>
                    <a:p>
                      <a:pPr algn="thaiDist"/>
                      <a:r>
                        <a:rPr lang="th-TH" sz="32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ปีที่ ๔    รหัส ๒๕๖๐</a:t>
                      </a:r>
                      <a:endParaRPr lang="en-US" sz="32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๖๖ </a:t>
                      </a:r>
                      <a:endParaRPr lang="en-US" sz="32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1623832"/>
                  </a:ext>
                </a:extLst>
              </a:tr>
              <a:tr h="664763">
                <a:tc>
                  <a:txBody>
                    <a:bodyPr/>
                    <a:lstStyle/>
                    <a:p>
                      <a:pPr algn="thaiDist"/>
                      <a:r>
                        <a:rPr lang="th-TH" sz="32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ปีที่ ๓    รหัส ๒๕๖๑</a:t>
                      </a:r>
                      <a:endParaRPr lang="en-US" sz="32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๒๕</a:t>
                      </a:r>
                      <a:endParaRPr lang="en-US" sz="32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4919068"/>
                  </a:ext>
                </a:extLst>
              </a:tr>
              <a:tr h="664763">
                <a:tc>
                  <a:txBody>
                    <a:bodyPr/>
                    <a:lstStyle/>
                    <a:p>
                      <a:pPr algn="thaiDist"/>
                      <a:r>
                        <a:rPr lang="th-TH" sz="32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ปีที่ ๒    รหัส ๒๕๖๒</a:t>
                      </a:r>
                      <a:endParaRPr lang="en-US" sz="32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๙</a:t>
                      </a:r>
                      <a:endParaRPr lang="en-US" sz="32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79698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9053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F9517-A7B9-4F88-B084-7CCA52F15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5483" y="187439"/>
            <a:ext cx="9603275" cy="726961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ประมาณการค่าใช้จ่ายในการฝึกภาคปฏิบัติ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07D6CC80-6D86-415B-A6FB-1092FF85BA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3940543"/>
              </p:ext>
            </p:extLst>
          </p:nvPr>
        </p:nvGraphicFramePr>
        <p:xfrm>
          <a:off x="805722" y="728980"/>
          <a:ext cx="10484744" cy="540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0593">
                  <a:extLst>
                    <a:ext uri="{9D8B030D-6E8A-4147-A177-3AD203B41FA5}">
                      <a16:colId xmlns:a16="http://schemas.microsoft.com/office/drawing/2014/main" val="4237459548"/>
                    </a:ext>
                  </a:extLst>
                </a:gridCol>
                <a:gridCol w="1310593">
                  <a:extLst>
                    <a:ext uri="{9D8B030D-6E8A-4147-A177-3AD203B41FA5}">
                      <a16:colId xmlns:a16="http://schemas.microsoft.com/office/drawing/2014/main" val="4174996942"/>
                    </a:ext>
                  </a:extLst>
                </a:gridCol>
                <a:gridCol w="1310593">
                  <a:extLst>
                    <a:ext uri="{9D8B030D-6E8A-4147-A177-3AD203B41FA5}">
                      <a16:colId xmlns:a16="http://schemas.microsoft.com/office/drawing/2014/main" val="1239704591"/>
                    </a:ext>
                  </a:extLst>
                </a:gridCol>
                <a:gridCol w="1310593">
                  <a:extLst>
                    <a:ext uri="{9D8B030D-6E8A-4147-A177-3AD203B41FA5}">
                      <a16:colId xmlns:a16="http://schemas.microsoft.com/office/drawing/2014/main" val="1525686024"/>
                    </a:ext>
                  </a:extLst>
                </a:gridCol>
                <a:gridCol w="1310593">
                  <a:extLst>
                    <a:ext uri="{9D8B030D-6E8A-4147-A177-3AD203B41FA5}">
                      <a16:colId xmlns:a16="http://schemas.microsoft.com/office/drawing/2014/main" val="3157407164"/>
                    </a:ext>
                  </a:extLst>
                </a:gridCol>
                <a:gridCol w="1310593">
                  <a:extLst>
                    <a:ext uri="{9D8B030D-6E8A-4147-A177-3AD203B41FA5}">
                      <a16:colId xmlns:a16="http://schemas.microsoft.com/office/drawing/2014/main" val="3384484268"/>
                    </a:ext>
                  </a:extLst>
                </a:gridCol>
                <a:gridCol w="1310593">
                  <a:extLst>
                    <a:ext uri="{9D8B030D-6E8A-4147-A177-3AD203B41FA5}">
                      <a16:colId xmlns:a16="http://schemas.microsoft.com/office/drawing/2014/main" val="1274500179"/>
                    </a:ext>
                  </a:extLst>
                </a:gridCol>
                <a:gridCol w="1310593">
                  <a:extLst>
                    <a:ext uri="{9D8B030D-6E8A-4147-A177-3AD203B41FA5}">
                      <a16:colId xmlns:a16="http://schemas.microsoft.com/office/drawing/2014/main" val="3122160769"/>
                    </a:ext>
                  </a:extLst>
                </a:gridCol>
              </a:tblGrid>
              <a:tr h="776077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ชั้นปี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จำนวน นศ.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20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ค่าลงทะเบียน</a:t>
                      </a:r>
                      <a:endParaRPr lang="en-US" sz="20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20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ภาคปกติ</a:t>
                      </a:r>
                      <a:endParaRPr lang="en-US" sz="20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20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ค่าลงทะเบียน</a:t>
                      </a:r>
                      <a:endParaRPr lang="en-US" sz="20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20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ภาคฤดูร้อน</a:t>
                      </a:r>
                      <a:endParaRPr lang="en-US" sz="20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รวมเป็นเงินทั้งสิ้น 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5% </a:t>
                      </a: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มหาวิทยาลัยหักเข้ากองทุนทั่วไป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30</a:t>
                      </a: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% </a:t>
                      </a: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จาก 95</a:t>
                      </a: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%</a:t>
                      </a:r>
                    </a:p>
                    <a:p>
                      <a:pPr algn="thaiDi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(กองทุนค่าธรรมเนียม มธ.)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70</a:t>
                      </a: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% </a:t>
                      </a: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จาก 95</a:t>
                      </a: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%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(คณะได้)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13223228"/>
                  </a:ext>
                </a:extLst>
              </a:tr>
              <a:tr h="776077">
                <a:tc>
                  <a:txBody>
                    <a:bodyPr/>
                    <a:lstStyle/>
                    <a:p>
                      <a:r>
                        <a:rPr lang="th-TH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ชั้นปีที่ </a:t>
                      </a:r>
                      <a:r>
                        <a:rPr lang="en-SG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 </a:t>
                      </a:r>
                      <a:endParaRPr lang="th-TH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241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13,800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(300 ค่าทดสอบสมรรถนะ ไม่เกี่ยวกับคณะ)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2000" dirty="0">
                          <a:effectLst/>
                          <a:highlight>
                            <a:srgbClr val="FFFF00"/>
                          </a:highligh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4,240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1,021,840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51,092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291,224.4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679,523.6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เฉลี่ยต่อหัว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=2,819.6 </a:t>
                      </a: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บาท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11044961"/>
                  </a:ext>
                </a:extLst>
              </a:tr>
              <a:tr h="776077">
                <a:tc>
                  <a:txBody>
                    <a:bodyPr/>
                    <a:lstStyle/>
                    <a:p>
                      <a:r>
                        <a:rPr lang="th-TH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ชั้นปีที่ </a:t>
                      </a:r>
                      <a:r>
                        <a:rPr lang="en-SG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th-TH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261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13,800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(300 ค่าทดสอบสมรรถนะ ไม่เกี่ยวกับคณะ)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2000" dirty="0">
                          <a:effectLst/>
                          <a:highlight>
                            <a:srgbClr val="FFFF00"/>
                          </a:highligh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4,240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1,106,640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55,332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315,392.4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735,915.6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เฉลี่ยต่อหัว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= 2,819.6 </a:t>
                      </a: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บาท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9629773"/>
                  </a:ext>
                </a:extLst>
              </a:tr>
              <a:tr h="776077">
                <a:tc>
                  <a:txBody>
                    <a:bodyPr/>
                    <a:lstStyle/>
                    <a:p>
                      <a:r>
                        <a:rPr lang="th-TH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ชั้นปีที่ </a:t>
                      </a:r>
                      <a:r>
                        <a:rPr lang="en-SG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 </a:t>
                      </a:r>
                      <a:endParaRPr lang="th-TH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219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highlight>
                            <a:srgbClr val="FFFF00"/>
                          </a:highligh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13,800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4,240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3,022,200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151,110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861,327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2,009,763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เฉลี่ยต่อหัว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= 9,177 </a:t>
                      </a:r>
                      <a:r>
                        <a:rPr lang="th-TH" sz="20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บาท</a:t>
                      </a:r>
                      <a:endParaRPr lang="en-US" sz="2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3669814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3BCCF3A5-4DF7-4DA8-B755-751BD78A35FB}"/>
              </a:ext>
            </a:extLst>
          </p:cNvPr>
          <p:cNvSpPr txBox="1"/>
          <p:nvPr/>
        </p:nvSpPr>
        <p:spPr>
          <a:xfrm>
            <a:off x="201953" y="6232505"/>
            <a:ext cx="8891558" cy="48750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**เงินที่คณะได้รับ ต้องคงเหลือไว้อย่างน้อย 10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%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8789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587CA-BCC5-42E1-B48F-A72D84369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129890"/>
            <a:ext cx="9603275" cy="68769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th-TH" sz="3200" b="1" dirty="0">
                <a:effectLst/>
                <a:ea typeface="Calibri" panose="020F0502020204030204" pitchFamily="34" charset="0"/>
                <a:cs typeface="TH SarabunPSK" panose="020B0500040200020003" pitchFamily="34" charset="-34"/>
              </a:rPr>
              <a:t>ค่าใช้จ่ายจากการดำเนินการของคณะ เกี่ยวกับการฝึกภาคปฏิบัติ</a:t>
            </a:r>
            <a:endParaRPr lang="th-TH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BA1163-5F8B-40E6-A094-F6CF5DE704A1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th-TH" sz="28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ค่านิเทศงานสำหรับอาจารย์ภาคสนาม </a:t>
            </a:r>
            <a:r>
              <a:rPr lang="en-SG" sz="28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600 </a:t>
            </a:r>
            <a:r>
              <a:rPr lang="th-TH" sz="28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บาทต่อหัว</a:t>
            </a:r>
            <a:endParaRPr lang="en-US" sz="2800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th-TH" sz="28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ค่าธรรมเนียมการส่งนักศึกษาฝึกภาคปฏิบัติ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th-TH" sz="28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ค่าบริหารจัดการ (ทำคู่มือฝึกฯ</a:t>
            </a:r>
            <a:r>
              <a:rPr lang="en-SG" sz="28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, </a:t>
            </a:r>
            <a:r>
              <a:rPr lang="th-TH" sz="28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ปฐมนิเทศ</a:t>
            </a:r>
            <a:r>
              <a:rPr lang="en-SG" sz="28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, </a:t>
            </a:r>
            <a:r>
              <a:rPr lang="th-TH" sz="28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มัชฌิมนิเทศ และปัจฉิมนิเทศ )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th-TH" sz="28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</a:t>
            </a:r>
            <a:r>
              <a:rPr lang="th-TH" sz="28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่านิเทศงานของอาจารย์ในคณะ (ค่าเดินทาง ค่าที่พัก ค่าเบี้ยเลี้ยง ฯลฯ)</a:t>
            </a:r>
            <a:endParaRPr lang="en-US" sz="2800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828480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62B4B-58FC-4066-931A-2FA88B71E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5243" y="271587"/>
            <a:ext cx="9603275" cy="822328"/>
          </a:xfrm>
        </p:spPr>
        <p:txBody>
          <a:bodyPr>
            <a:noAutofit/>
          </a:bodyPr>
          <a:lstStyle/>
          <a:p>
            <a:r>
              <a:rPr lang="th-TH" sz="36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นักศึกษาปี </a:t>
            </a:r>
            <a:r>
              <a:rPr lang="th-TH" sz="3600" b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๒ และปี</a:t>
            </a:r>
            <a:r>
              <a:rPr lang="en-US" sz="3600" b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</a:t>
            </a:r>
            <a:r>
              <a:rPr lang="th-TH" sz="3600" b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๓ </a:t>
            </a:r>
            <a:r>
              <a:rPr lang="th-TH" sz="36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ที่ส่งประเด็นเรียกร้องรวบรวมได้ ดังนี้</a:t>
            </a:r>
            <a:br>
              <a:rPr lang="en-US" sz="36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</a:br>
            <a:endParaRPr lang="th-TH" sz="3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6F3ABB30-C567-4017-A2E8-81FBE1DA89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8282997"/>
              </p:ext>
            </p:extLst>
          </p:nvPr>
        </p:nvGraphicFramePr>
        <p:xfrm>
          <a:off x="218782" y="887184"/>
          <a:ext cx="11797444" cy="588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98722">
                  <a:extLst>
                    <a:ext uri="{9D8B030D-6E8A-4147-A177-3AD203B41FA5}">
                      <a16:colId xmlns:a16="http://schemas.microsoft.com/office/drawing/2014/main" val="1889356163"/>
                    </a:ext>
                  </a:extLst>
                </a:gridCol>
                <a:gridCol w="5898722">
                  <a:extLst>
                    <a:ext uri="{9D8B030D-6E8A-4147-A177-3AD203B41FA5}">
                      <a16:colId xmlns:a16="http://schemas.microsoft.com/office/drawing/2014/main" val="4979093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32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คำถาม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คำตอบ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13717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thaiDist"/>
                      <a:r>
                        <a:rPr lang="th-TH" sz="2000" b="1" u="sng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ปี ๓ </a:t>
                      </a:r>
                    </a:p>
                    <a:p>
                      <a:pPr algn="thaiDist"/>
                      <a:r>
                        <a:rPr lang="en-US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</a:t>
                      </a:r>
                      <a:r>
                        <a:rPr lang="th-TH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รายละเอียดฝึก 1 ว่ามีหน่วยงานใดบ้างที่เปิด/ไม่เปิด นักศึกษาจะได้วางแผนได้อย่างรวดเร็ว อยากให้คณะพัฒนาหลักสูตรให้ดีและน่าสนใจกว่านี้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th-TH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ขณะนี้ฝ่ายฝึกได้ทำปฏิทินการฝึก </a:t>
                      </a:r>
                      <a:r>
                        <a:rPr lang="en-US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 </a:t>
                      </a:r>
                      <a:r>
                        <a:rPr lang="th-TH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แล้ว และกำลังสำรวจหน่วยงานที่รับฝึก </a:t>
                      </a:r>
                      <a:r>
                        <a:rPr lang="en-US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 </a:t>
                      </a:r>
                      <a:r>
                        <a:rPr lang="th-TH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เพิ่มเติม เพราะก่อนสถานการณ์โควิด </a:t>
                      </a:r>
                      <a:r>
                        <a:rPr lang="en-US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– 19 </a:t>
                      </a:r>
                      <a:r>
                        <a:rPr lang="th-TH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ต้องยกเลิกและคืนพื้นที่ฝึกทุกหน่วย และหน่วยงานส่วนใหญ่เป็นราชการ จึงต้องทำเรื่องเป็นขั้นตอนของหน่วยงานนั้นๆ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75631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thaiDist"/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2.</a:t>
                      </a:r>
                      <a:r>
                        <a:rPr lang="th-TH" sz="24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สถานที่ฝึกที่รหัส 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61</a:t>
                      </a:r>
                      <a:r>
                        <a:rPr lang="th-TH" sz="24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เลือกไปแล้ว ไม่ควรเลือกใหม่พร้อมรหัส 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62</a:t>
                      </a:r>
                      <a:r>
                        <a:rPr lang="th-TH" sz="24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เพราะจะก่อให้เกิดความขัดแย้งและวุ่นวายมาก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th-TH" sz="24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ฝ่ายฝึกฯ ต้องสำรวจว่าขณะนี้มีหน่วยงานเดิม (ของรุ่น 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61) </a:t>
                      </a:r>
                      <a:r>
                        <a:rPr lang="th-TH" sz="24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ที่รับฝึกไว้กี่หน่วย และสามารถรับได้เช่นเดิม จำนวนนักศึกษาเท่าเดิมหรือไม่ (ทำไปได้ประมาณ 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60% </a:t>
                      </a:r>
                      <a:r>
                        <a:rPr lang="th-TH" sz="24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แล้ว ส่วนรหัส 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62 </a:t>
                      </a:r>
                      <a:r>
                        <a:rPr lang="th-TH" sz="24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กำลังสำรวจพื้นที่ใหม่อยู่ ซึ่งฝ่ายฝึกแยกหน่วยงานชัดเจนระหว่างรหัส 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61 </a:t>
                      </a:r>
                      <a:r>
                        <a:rPr lang="th-TH" sz="24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กับ 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62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676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3.</a:t>
                      </a:r>
                      <a:r>
                        <a:rPr lang="th-TH" sz="24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ลดการฝึกเหลือ 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</a:t>
                      </a:r>
                      <a:r>
                        <a:rPr lang="th-TH" sz="24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ฝึก /มอบหมายงานอื่นแทน ในเมื่อการฝึกงาน 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</a:t>
                      </a:r>
                      <a:r>
                        <a:rPr lang="th-TH" sz="24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ครั้งไม่สามารถนำไปสอบใบประอบวิชาชีพได้ ควรลดเหลือแค่ 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</a:t>
                      </a:r>
                      <a:r>
                        <a:rPr lang="th-TH" sz="24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ครั้ง ส่วนนศ.หลักสูตร 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</a:t>
                      </a:r>
                      <a:r>
                        <a:rPr lang="th-TH" sz="24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ฝึก ก็ไม่ต้องมีฝึกแล้ว หากการฝึกยังคงเป็นการฝึกที่ไม่คุ้มครองสิทธิของนักศึกษา ควรเป็นการทำวิจัยหรือมอบหมายงานอื่น ที่เหมาะสมตามสถานการณ์ต่อไป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th-TH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การกำหนดหลักสูตรสังคมสงเคราะห์ศาสตร์บัณฑิต (มคอ ๒) ผ่านกระบวนการพิจารณาหลายขั้นตอน และผ่านกรรมการประจำคณะ สู่สภามหาวิทยาลัย และส่ง สกอ กระทรวงอุดมศึกษาฯ ด้วยหลักความเป็นมาตรฐานของวิชาชีพสังคมสงเคราะห์ (มคอ ๑)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82378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0422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62B4B-58FC-4066-931A-2FA88B71E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5243" y="271587"/>
            <a:ext cx="9603275" cy="822328"/>
          </a:xfrm>
        </p:spPr>
        <p:txBody>
          <a:bodyPr>
            <a:noAutofit/>
          </a:bodyPr>
          <a:lstStyle/>
          <a:p>
            <a:r>
              <a:rPr lang="th-TH" sz="36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นักศึกษาปี </a:t>
            </a:r>
            <a:r>
              <a:rPr lang="th-TH" sz="3600" b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๒ และปี</a:t>
            </a:r>
            <a:r>
              <a:rPr lang="en-US" sz="3600" b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</a:t>
            </a:r>
            <a:r>
              <a:rPr lang="th-TH" sz="3600" b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๓ </a:t>
            </a:r>
            <a:r>
              <a:rPr lang="th-TH" sz="36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ที่ส่งประเด็นเรียกร้องรวบรวมได้ ดังนี้</a:t>
            </a:r>
            <a:br>
              <a:rPr lang="en-US" sz="36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</a:br>
            <a:endParaRPr lang="th-TH" sz="3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6F3ABB30-C567-4017-A2E8-81FBE1DA89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8216176"/>
              </p:ext>
            </p:extLst>
          </p:nvPr>
        </p:nvGraphicFramePr>
        <p:xfrm>
          <a:off x="218782" y="887184"/>
          <a:ext cx="11797444" cy="481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98722">
                  <a:extLst>
                    <a:ext uri="{9D8B030D-6E8A-4147-A177-3AD203B41FA5}">
                      <a16:colId xmlns:a16="http://schemas.microsoft.com/office/drawing/2014/main" val="1889356163"/>
                    </a:ext>
                  </a:extLst>
                </a:gridCol>
                <a:gridCol w="5898722">
                  <a:extLst>
                    <a:ext uri="{9D8B030D-6E8A-4147-A177-3AD203B41FA5}">
                      <a16:colId xmlns:a16="http://schemas.microsoft.com/office/drawing/2014/main" val="4979093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32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คำถาม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คำตอบ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13717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thaiDist"/>
                      <a:r>
                        <a:rPr lang="th-TH" sz="2000" b="1" u="sng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ปี ๓ </a:t>
                      </a:r>
                      <a:endParaRPr lang="en-US" sz="2000" b="1" u="sng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thaiDist"/>
                      <a:r>
                        <a:rPr lang="en-US" sz="2400" b="0" u="non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</a:t>
                      </a:r>
                      <a:r>
                        <a:rPr lang="th-TH" sz="2400" b="0" u="non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เรียกร้องให้ทางคณะรับฟังปัญหาการฝึกงานของนักศึกษาที่สร้างปัญหาให้กับนักศึกษา และช่วยเหลืออำนวยความสะดวกตอนฝึก / สถานที่ฝึก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th-TH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คณะเปิดพื้นที่ในการรับฟังความคิดเห็นของนักศึกษา และมีช่องทางในการสื่อสารกับนักศึกษาอย่างสม่ำเสมอ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75631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thaiDist"/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4.</a:t>
                      </a:r>
                      <a:r>
                        <a:rPr lang="th-TH" sz="24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เรียกร้องให้ทางคณะรับฟังและพิจารณาเรื่องการฝึกงานของนักศึกษา เพื่อให้การฝึกงานมีประสิทธิภาพ เกิดประโยชน์ และแก้ไขปัญหาต่าง ๆ ที่เกิดขึ้น ที่สำคัญเรื่องการสอบใบประกอบวิชาชีพ ควรพิจารณาเพื่อให้นักศึกษาที่ฝึกงานมีสิทธิสอบ ไม่ใช่เพราะไม่อย่างนั้นจะฝึกงานไปทำไม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th-TH" sz="24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การเรียนหลักสูตรสังคมสงเคราะห์ศาสตร์บัณฑิตีความเป็นวิชาชีพ กำหนดให้นักศึกษาต้องฝึกทักษะ จึงจะครบตามมาตรฐานหลักสูตรและได้รับปริญญาสังคมสงเคราะห์ศาสตร์บัณฑิต </a:t>
                      </a:r>
                    </a:p>
                    <a:p>
                      <a:pPr algn="thaiDist"/>
                      <a:r>
                        <a:rPr lang="th-TH" sz="24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แต่การสอบเพื่อได้ใบประกอบวิชาชีพ จะได้สอบต่อเมื่อจบการศึกษาแล้ว ซึ่งเป็นไปตามพระราชบัญญัติวิชาชีพสังคมสงเคราะห์ ปี ๒๕๕๖ มาตรา 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10 </a:t>
                      </a:r>
                      <a:r>
                        <a:rPr lang="th-TH" sz="24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ซึ่งเป็นกฎหมายและอยู่ภายใต้สภาวิชาชีพสังคมสงเคราะห์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676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thaiDist"/>
                      <a:endParaRPr lang="th-TH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82378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1262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6F3ABB30-C567-4017-A2E8-81FBE1DA89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7429176"/>
              </p:ext>
            </p:extLst>
          </p:nvPr>
        </p:nvGraphicFramePr>
        <p:xfrm>
          <a:off x="197278" y="286934"/>
          <a:ext cx="11797444" cy="597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98722">
                  <a:extLst>
                    <a:ext uri="{9D8B030D-6E8A-4147-A177-3AD203B41FA5}">
                      <a16:colId xmlns:a16="http://schemas.microsoft.com/office/drawing/2014/main" val="1889356163"/>
                    </a:ext>
                  </a:extLst>
                </a:gridCol>
                <a:gridCol w="5898722">
                  <a:extLst>
                    <a:ext uri="{9D8B030D-6E8A-4147-A177-3AD203B41FA5}">
                      <a16:colId xmlns:a16="http://schemas.microsoft.com/office/drawing/2014/main" val="4979093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32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คำถาม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คำตอบ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13717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thaiDist"/>
                      <a:r>
                        <a:rPr lang="th-TH" sz="2000" b="1" u="sng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ปี ๒ </a:t>
                      </a:r>
                    </a:p>
                    <a:p>
                      <a:pPr algn="thaiDist"/>
                      <a:r>
                        <a:rPr lang="en-US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</a:t>
                      </a:r>
                      <a:r>
                        <a:rPr lang="th-TH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อยากให้ทางคณะชี้แจงแนวทางการฝึกงานให้เข้าใจและชัดเจนมากกว่านี้ เนื่องจากข้อมูลต่าง ๆ ที่ได้รับมาไม่มีความชัดเจน ไม่สามารถนึกภาพการฝึกงานได้และอยากให้มีสวัสดิการช่วยเหลือนักศึกษาในการฝึกงาน เนื่องจากไม่ใช่ทุกคนที่พร้อมจะฝึกงานได้อย่างที่คณะกำหนดแผนไว้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thaiDist"/>
                      <a:endParaRPr lang="th-TH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thaiDist"/>
                      <a:r>
                        <a:rPr lang="en-US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1.1 </a:t>
                      </a:r>
                      <a:r>
                        <a:rPr lang="th-TH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ขณะนี้คณะกำลังสำรวจพื้นที่เพื่อเตรียมสำหรับการฝึก </a:t>
                      </a:r>
                      <a:r>
                        <a:rPr lang="en-US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 </a:t>
                      </a:r>
                      <a:r>
                        <a:rPr lang="th-TH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ของนักศึกษารหัส </a:t>
                      </a:r>
                      <a:r>
                        <a:rPr lang="en-US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2562 </a:t>
                      </a:r>
                      <a:r>
                        <a:rPr lang="th-TH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ซึ่งจะไม่ซ้ำกับพื้นที่ของ รหัส </a:t>
                      </a:r>
                      <a:r>
                        <a:rPr lang="en-US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2561 </a:t>
                      </a:r>
                    </a:p>
                    <a:p>
                      <a:pPr algn="thaiDist"/>
                      <a:r>
                        <a:rPr lang="en-US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1.2  </a:t>
                      </a:r>
                      <a:r>
                        <a:rPr lang="th-TH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การฝึกงานเป็นการเรียนรู้ที่สำคัญในหลักสูตรสังคมสงเคราะห์ที่เป็นทั้งวิชาการและวิชาชีพ และถูกกำหนดไว้ในมาตรฐานหลักสูตร ซึ่งนักศึกษาได้รับรู้มาแล้วตั้งแต่การปฐมนิเทศนักศึกษาใหม่ </a:t>
                      </a:r>
                      <a:endParaRPr lang="en-US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75631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thaiDist"/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2. </a:t>
                      </a:r>
                      <a:r>
                        <a:rPr lang="th-TH" sz="24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เนื่องจากการฝึกงานในคณะสังคมสงเคราะห์ศาสตร์ ในภาคปฏิบัติมีถึง 3 ครั้ง ซึ่งการฝึกแต่ละครั้งก็ใช้ค่าใช้จ่ายจำนวนมาก ทั้งค่าที่พักใกล้ที่ฝึกและหอที่มหาวิทยาลัย ค่าไปกลับ และรวมถึงเศรษฐกิจในปัจจุบัน ทำให้ค่าใช้จ่าย ณ ตรงนี้ เป็นภาระให้ผู้ปกครองมาก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th-TH" sz="24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คณะมีทุนการศึกษาซึ่งนักศึกษาสามารถ ขอทุนในส่วนนี้ได้ แต่คณะฯไม่มีงบประมาณเพียงพอสำหรับการจัดเป็นสวัสดิการให้ทุกคนได้ 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676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 </a:t>
                      </a:r>
                      <a:r>
                        <a:rPr lang="th-TH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เรื่องการนำรถไปฝึกงาน หากไม่ให้นักศึกษานำรถไปฝึกงานได้ ก็ต้องเพิ่มค่าใช้จ่ายในการเดินทางเพิ่ม ก็จะลำบากอีก คณะไม่ช่วยอะไรเลย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th-TH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การฝึก </a:t>
                      </a:r>
                      <a:r>
                        <a:rPr lang="en-US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 </a:t>
                      </a:r>
                      <a:r>
                        <a:rPr lang="th-TH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เป็นการฝึกงานในองค์กร/หน่วยงาน ซึ่งส่วนใหญ่เป็นหน่วยงานภาครัฐที่มีกรอบระเบียบปฏิบัติ นักศึกษาฝึกงานต้องปฏิบัติตนตามระเบียบของหน่วยงานนั้นด้วย </a:t>
                      </a:r>
                    </a:p>
                    <a:p>
                      <a:pPr algn="thaiDist"/>
                      <a:r>
                        <a:rPr lang="th-TH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สถานที่ฝึก </a:t>
                      </a:r>
                      <a:r>
                        <a:rPr lang="en-US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 </a:t>
                      </a:r>
                      <a:r>
                        <a:rPr lang="th-TH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เป็นหน่วยงานที่อยู่ในเขตเมือง ที่ไปมาสะดวก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82378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9652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03A0B55E-90E4-4C8B-8ADD-14505B1B19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892694"/>
              </p:ext>
            </p:extLst>
          </p:nvPr>
        </p:nvGraphicFramePr>
        <p:xfrm>
          <a:off x="320694" y="678788"/>
          <a:ext cx="11550611" cy="6121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218">
                  <a:extLst>
                    <a:ext uri="{9D8B030D-6E8A-4147-A177-3AD203B41FA5}">
                      <a16:colId xmlns:a16="http://schemas.microsoft.com/office/drawing/2014/main" val="3488027770"/>
                    </a:ext>
                  </a:extLst>
                </a:gridCol>
                <a:gridCol w="7091758">
                  <a:extLst>
                    <a:ext uri="{9D8B030D-6E8A-4147-A177-3AD203B41FA5}">
                      <a16:colId xmlns:a16="http://schemas.microsoft.com/office/drawing/2014/main" val="3414487405"/>
                    </a:ext>
                  </a:extLst>
                </a:gridCol>
                <a:gridCol w="3451635">
                  <a:extLst>
                    <a:ext uri="{9D8B030D-6E8A-4147-A177-3AD203B41FA5}">
                      <a16:colId xmlns:a16="http://schemas.microsoft.com/office/drawing/2014/main" val="580155382"/>
                    </a:ext>
                  </a:extLst>
                </a:gridCol>
              </a:tblGrid>
              <a:tr h="562110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ลำดับ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กิจกรรม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วัน/เดือน/ปี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6499602"/>
                  </a:ext>
                </a:extLst>
              </a:tr>
              <a:tr h="56211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th-TH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สำรวจหน่วยฝึกภาคปฏิบัติ 1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กันยายน </a:t>
                      </a: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2563 - </a:t>
                      </a: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มกราคม </a:t>
                      </a: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2564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89746967"/>
                  </a:ext>
                </a:extLst>
              </a:tr>
              <a:tr h="56211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th-TH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ประชุมนักศึกษาเพื่อชี้แจงแนวทางการฝึกฯ พร้อมแจ้งหน่วยฝึกสำหรับการฝึกภาคปฏิบัติ 1 ครั้งที่ </a:t>
                      </a: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(หาวิธีการเลือกหน่วยฝึกสำหรับนักศึกษา)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solidFill>
                            <a:srgbClr val="D9D9D9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5  </a:t>
                      </a:r>
                      <a:r>
                        <a:rPr lang="th-TH" sz="2400" dirty="0">
                          <a:solidFill>
                            <a:srgbClr val="D9D9D9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กุมภาพันธ์ 2564 (เย็น)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(รอถามนักศึกษา)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6756456"/>
                  </a:ext>
                </a:extLst>
              </a:tr>
              <a:tr h="56211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 </a:t>
                      </a:r>
                      <a:endParaRPr lang="th-TH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ประกาศรายชื่อหน่วยงานฝึกฯ ให้นักศึกษาทราบ 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dirty="0">
                          <a:solidFill>
                            <a:srgbClr val="D9D9D9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9 กุมภาพันธ์ 256</a:t>
                      </a:r>
                      <a:r>
                        <a:rPr lang="en-US" sz="2400" dirty="0">
                          <a:solidFill>
                            <a:srgbClr val="D9D9D9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(รอถามนักศึกษา)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87789802"/>
                  </a:ext>
                </a:extLst>
              </a:tr>
              <a:tr h="56211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lang="th-TH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ประชุมนักศึกษาเพื่อเลือกหน่วยฝึกสำหรับการฝึกภาคปฏิบัติ 1 ครั้งที่ 2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dirty="0">
                          <a:solidFill>
                            <a:srgbClr val="D9D9D9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18 กุมภาพันธ์ 2564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(รอถามนักศึกษา)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82041127"/>
                  </a:ext>
                </a:extLst>
              </a:tr>
              <a:tr h="56211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th-TH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ประชุมคณาจารย์เพื่อชี้แจงแนวทางการฝึกภาคปฏิบัติ 1 และเลือกหน่วยนิเทศงาน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dirty="0">
                          <a:solidFill>
                            <a:srgbClr val="D9D9D9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 มีนาคม 2564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(รอถามอาจารย์)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75206844"/>
                  </a:ext>
                </a:extLst>
              </a:tr>
              <a:tr h="56211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lang="th-TH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นักศึกษาส่ง</a:t>
                      </a:r>
                      <a:r>
                        <a:rPr lang="th-TH" sz="24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ประวัติส่วนตัวให้คณะฯ  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1-2  หรือ 8-12 มีนาคม 2564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75663407"/>
                  </a:ext>
                </a:extLst>
              </a:tr>
              <a:tr h="56211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  <a:endParaRPr lang="th-TH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ประกาศรายชื่อหน่วยฝึก รายชื่อคณาจารย์ และรายชื่อนักศึกษาในแต่ละหน่วยฝึก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18 มีนาคม 2564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35671732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9D58E9B-E625-464E-9C3A-8775B8925952}"/>
              </a:ext>
            </a:extLst>
          </p:cNvPr>
          <p:cNvSpPr txBox="1"/>
          <p:nvPr/>
        </p:nvSpPr>
        <p:spPr>
          <a:xfrm>
            <a:off x="718056" y="117805"/>
            <a:ext cx="10950361" cy="5170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h-TH" sz="2400" b="1" dirty="0">
                <a:solidFill>
                  <a:srgbClr val="FF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(ร่าง) </a:t>
            </a:r>
            <a:r>
              <a:rPr lang="th-TH" sz="24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ปฏิทินการฝึกภาคปฏิบัติ 1</a:t>
            </a:r>
            <a:r>
              <a:rPr lang="th-TH" sz="24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</a:t>
            </a:r>
            <a:r>
              <a:rPr lang="th-TH" sz="24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ภาคฤดูร้อน ประจำปีการศึกษา 2563</a:t>
            </a:r>
            <a:r>
              <a:rPr lang="th-TH" sz="24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 </a:t>
            </a:r>
            <a:r>
              <a:rPr lang="th-TH" sz="24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ระหว่างวันที่ 9 มิถุนายน – 30 กรกฎาคม 2564</a:t>
            </a:r>
            <a:endParaRPr lang="en-US" sz="2400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4217556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165</TotalTime>
  <Words>1463</Words>
  <Application>Microsoft Office PowerPoint</Application>
  <PresentationFormat>Widescreen</PresentationFormat>
  <Paragraphs>182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Gill Sans MT</vt:lpstr>
      <vt:lpstr>TH SarabunPSK</vt:lpstr>
      <vt:lpstr>Gallery</vt:lpstr>
      <vt:lpstr>คณบดีและทีมบริหารพบนักศึกษา ปี ๑ - ๓ </vt:lpstr>
      <vt:lpstr>ประเด็นพูดคุย</vt:lpstr>
      <vt:lpstr>ตารางแสดงประเด็นข้อร้องเรียนและความคิดเห็นของนักศึกษาชั้นปีที่ ๔  ต่อการฝึกภาคปฏิบัติ </vt:lpstr>
      <vt:lpstr>ประมาณการค่าใช้จ่ายในการฝึกภาคปฏิบัติ</vt:lpstr>
      <vt:lpstr>ค่าใช้จ่ายจากการดำเนินการของคณะ เกี่ยวกับการฝึกภาคปฏิบัติ</vt:lpstr>
      <vt:lpstr>นักศึกษาปี ๒ และปี ๓ ที่ส่งประเด็นเรียกร้องรวบรวมได้ ดังนี้ </vt:lpstr>
      <vt:lpstr>นักศึกษาปี ๒ และปี ๓ ที่ส่งประเด็นเรียกร้องรวบรวมได้ ดังนี้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คณบดีและทีมบริหารพบนักศึกษา ปี ๔</dc:title>
  <dc:creator>kamontip chamkajang</dc:creator>
  <cp:lastModifiedBy>kamontip chamkajang</cp:lastModifiedBy>
  <cp:revision>16</cp:revision>
  <dcterms:created xsi:type="dcterms:W3CDTF">2020-11-03T07:13:03Z</dcterms:created>
  <dcterms:modified xsi:type="dcterms:W3CDTF">2020-11-04T06:26:00Z</dcterms:modified>
</cp:coreProperties>
</file>